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468" r:id="rId3"/>
    <p:sldId id="469" r:id="rId4"/>
    <p:sldId id="470" r:id="rId5"/>
    <p:sldId id="471" r:id="rId6"/>
    <p:sldId id="432" r:id="rId7"/>
    <p:sldId id="448" r:id="rId8"/>
    <p:sldId id="449" r:id="rId9"/>
    <p:sldId id="450" r:id="rId10"/>
    <p:sldId id="451" r:id="rId11"/>
    <p:sldId id="452" r:id="rId12"/>
    <p:sldId id="472" r:id="rId13"/>
    <p:sldId id="433" r:id="rId14"/>
    <p:sldId id="466" r:id="rId15"/>
    <p:sldId id="467" r:id="rId16"/>
    <p:sldId id="454" r:id="rId17"/>
    <p:sldId id="435" r:id="rId18"/>
    <p:sldId id="457" r:id="rId19"/>
    <p:sldId id="436" r:id="rId20"/>
    <p:sldId id="437" r:id="rId21"/>
    <p:sldId id="440" r:id="rId22"/>
    <p:sldId id="462" r:id="rId23"/>
    <p:sldId id="463" r:id="rId24"/>
    <p:sldId id="367" r:id="rId25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67" autoAdjust="0"/>
  </p:normalViewPr>
  <p:slideViewPr>
    <p:cSldViewPr snapToGrid="0">
      <p:cViewPr varScale="1">
        <p:scale>
          <a:sx n="74" d="100"/>
          <a:sy n="74" d="100"/>
        </p:scale>
        <p:origin x="101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27BC3-0782-4FF1-8369-115F64B57A5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ED3014-87A8-455F-9491-C7C9EAB14F5F}">
      <dgm:prSet/>
      <dgm:spPr/>
      <dgm:t>
        <a:bodyPr/>
        <a:lstStyle/>
        <a:p>
          <a:pPr rtl="0"/>
          <a:r>
            <a:rPr lang="en-US" b="0" i="0"/>
            <a:t>A method of debugging</a:t>
          </a:r>
          <a:endParaRPr lang="en-US"/>
        </a:p>
      </dgm:t>
    </dgm:pt>
    <dgm:pt modelId="{2F26D29E-7F7B-4C5F-9358-D39FFC70464B}" type="parTrans" cxnId="{82D61028-C735-45A0-A39A-01CE5AC8EE06}">
      <dgm:prSet/>
      <dgm:spPr/>
      <dgm:t>
        <a:bodyPr/>
        <a:lstStyle/>
        <a:p>
          <a:endParaRPr lang="en-US"/>
        </a:p>
      </dgm:t>
    </dgm:pt>
    <dgm:pt modelId="{9224D610-DDC2-4167-92FB-243523E615E0}" type="sibTrans" cxnId="{82D61028-C735-45A0-A39A-01CE5AC8EE06}">
      <dgm:prSet/>
      <dgm:spPr/>
      <dgm:t>
        <a:bodyPr/>
        <a:lstStyle/>
        <a:p>
          <a:endParaRPr lang="en-US"/>
        </a:p>
      </dgm:t>
    </dgm:pt>
    <dgm:pt modelId="{DA4EDC1F-7C14-49A4-B6F4-13299ACE7011}">
      <dgm:prSet/>
      <dgm:spPr/>
      <dgm:t>
        <a:bodyPr/>
        <a:lstStyle/>
        <a:p>
          <a:pPr rtl="0"/>
          <a:r>
            <a:rPr lang="en-US" b="0" i="0"/>
            <a:t>Examine source code before a program is run</a:t>
          </a:r>
          <a:endParaRPr lang="en-US"/>
        </a:p>
      </dgm:t>
    </dgm:pt>
    <dgm:pt modelId="{D21B0CA0-7F75-4D2F-B610-DFF7318D2493}" type="parTrans" cxnId="{8C6DCF8F-2EE1-4018-BE6C-7DF1B21F5D46}">
      <dgm:prSet/>
      <dgm:spPr/>
      <dgm:t>
        <a:bodyPr/>
        <a:lstStyle/>
        <a:p>
          <a:endParaRPr lang="en-US"/>
        </a:p>
      </dgm:t>
    </dgm:pt>
    <dgm:pt modelId="{942F7F2E-6905-4123-A7F8-E24C8D629D4F}" type="sibTrans" cxnId="{8C6DCF8F-2EE1-4018-BE6C-7DF1B21F5D46}">
      <dgm:prSet/>
      <dgm:spPr/>
      <dgm:t>
        <a:bodyPr/>
        <a:lstStyle/>
        <a:p>
          <a:endParaRPr lang="en-US"/>
        </a:p>
      </dgm:t>
    </dgm:pt>
    <dgm:pt modelId="{061A24E9-578E-4085-810E-E07708921515}">
      <dgm:prSet/>
      <dgm:spPr/>
      <dgm:t>
        <a:bodyPr/>
        <a:lstStyle/>
        <a:p>
          <a:pPr rtl="0"/>
          <a:r>
            <a:rPr lang="en-US" b="0" i="0"/>
            <a:t>Done by analyzing a set of code against a set of coding rules.</a:t>
          </a:r>
          <a:endParaRPr lang="en-US"/>
        </a:p>
      </dgm:t>
    </dgm:pt>
    <dgm:pt modelId="{0EE87906-5073-4D4C-8E34-E3528414EC92}" type="parTrans" cxnId="{9AAA9E5E-7BCB-45D2-94C0-FA0F5D2BA960}">
      <dgm:prSet/>
      <dgm:spPr/>
      <dgm:t>
        <a:bodyPr/>
        <a:lstStyle/>
        <a:p>
          <a:endParaRPr lang="en-US"/>
        </a:p>
      </dgm:t>
    </dgm:pt>
    <dgm:pt modelId="{1E368C40-8063-4CBC-994E-11D3C1762A62}" type="sibTrans" cxnId="{9AAA9E5E-7BCB-45D2-94C0-FA0F5D2BA960}">
      <dgm:prSet/>
      <dgm:spPr/>
      <dgm:t>
        <a:bodyPr/>
        <a:lstStyle/>
        <a:p>
          <a:endParaRPr lang="en-US"/>
        </a:p>
      </dgm:t>
    </dgm:pt>
    <dgm:pt modelId="{7F880B91-78DF-4A8F-A102-CC348DEEDFD1}">
      <dgm:prSet/>
      <dgm:spPr/>
      <dgm:t>
        <a:bodyPr/>
        <a:lstStyle/>
        <a:p>
          <a:pPr rtl="0"/>
          <a:r>
            <a:rPr lang="en-US" b="0" i="0"/>
            <a:t>Performed early in development</a:t>
          </a:r>
          <a:endParaRPr lang="en-US"/>
        </a:p>
      </dgm:t>
    </dgm:pt>
    <dgm:pt modelId="{91597D1B-9F42-486F-AD86-2E2FD4F9E1C4}" type="parTrans" cxnId="{5DB216C5-7182-4B0B-B5B2-4561472F5E88}">
      <dgm:prSet/>
      <dgm:spPr/>
      <dgm:t>
        <a:bodyPr/>
        <a:lstStyle/>
        <a:p>
          <a:endParaRPr lang="en-US"/>
        </a:p>
      </dgm:t>
    </dgm:pt>
    <dgm:pt modelId="{1498A237-0FA5-4EE9-92DA-6DA2C5769476}" type="sibTrans" cxnId="{5DB216C5-7182-4B0B-B5B2-4561472F5E88}">
      <dgm:prSet/>
      <dgm:spPr/>
      <dgm:t>
        <a:bodyPr/>
        <a:lstStyle/>
        <a:p>
          <a:endParaRPr lang="en-US"/>
        </a:p>
      </dgm:t>
    </dgm:pt>
    <dgm:pt modelId="{9D53A75B-5FFA-46D9-B4F9-642E1320C845}" type="pres">
      <dgm:prSet presAssocID="{C8727BC3-0782-4FF1-8369-115F64B57A5A}" presName="linear" presStyleCnt="0">
        <dgm:presLayoutVars>
          <dgm:animLvl val="lvl"/>
          <dgm:resizeHandles val="exact"/>
        </dgm:presLayoutVars>
      </dgm:prSet>
      <dgm:spPr/>
    </dgm:pt>
    <dgm:pt modelId="{0AA73E2F-2220-4A84-887D-99342296D6C1}" type="pres">
      <dgm:prSet presAssocID="{41ED3014-87A8-455F-9491-C7C9EAB14F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7920B0E-6AEB-4AD2-989F-A63B822EFE79}" type="pres">
      <dgm:prSet presAssocID="{9224D610-DDC2-4167-92FB-243523E615E0}" presName="spacer" presStyleCnt="0"/>
      <dgm:spPr/>
    </dgm:pt>
    <dgm:pt modelId="{29176DD2-8192-4ED7-B7B0-360B9D565C8D}" type="pres">
      <dgm:prSet presAssocID="{DA4EDC1F-7C14-49A4-B6F4-13299ACE70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E981D7-EC2E-4B60-B845-ADA158D3E70C}" type="pres">
      <dgm:prSet presAssocID="{942F7F2E-6905-4123-A7F8-E24C8D629D4F}" presName="spacer" presStyleCnt="0"/>
      <dgm:spPr/>
    </dgm:pt>
    <dgm:pt modelId="{F6B17D05-1B0E-4158-BCE5-70ACD4F9A7F0}" type="pres">
      <dgm:prSet presAssocID="{061A24E9-578E-4085-810E-E077089215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FE2234-3BF4-45C3-999F-87E4D465167D}" type="pres">
      <dgm:prSet presAssocID="{1E368C40-8063-4CBC-994E-11D3C1762A62}" presName="spacer" presStyleCnt="0"/>
      <dgm:spPr/>
    </dgm:pt>
    <dgm:pt modelId="{7913748C-B5BB-472D-B503-C023DAE398F4}" type="pres">
      <dgm:prSet presAssocID="{7F880B91-78DF-4A8F-A102-CC348DEEDF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2D61028-C735-45A0-A39A-01CE5AC8EE06}" srcId="{C8727BC3-0782-4FF1-8369-115F64B57A5A}" destId="{41ED3014-87A8-455F-9491-C7C9EAB14F5F}" srcOrd="0" destOrd="0" parTransId="{2F26D29E-7F7B-4C5F-9358-D39FFC70464B}" sibTransId="{9224D610-DDC2-4167-92FB-243523E615E0}"/>
    <dgm:cxn modelId="{9AAA9E5E-7BCB-45D2-94C0-FA0F5D2BA960}" srcId="{C8727BC3-0782-4FF1-8369-115F64B57A5A}" destId="{061A24E9-578E-4085-810E-E07708921515}" srcOrd="2" destOrd="0" parTransId="{0EE87906-5073-4D4C-8E34-E3528414EC92}" sibTransId="{1E368C40-8063-4CBC-994E-11D3C1762A62}"/>
    <dgm:cxn modelId="{E2726367-4286-4D5A-858E-D83BAA664A76}" type="presOf" srcId="{C8727BC3-0782-4FF1-8369-115F64B57A5A}" destId="{9D53A75B-5FFA-46D9-B4F9-642E1320C845}" srcOrd="0" destOrd="0" presId="urn:microsoft.com/office/officeart/2005/8/layout/vList2"/>
    <dgm:cxn modelId="{31B5CE4C-1B90-48A4-BD11-3AF9C54F85E7}" type="presOf" srcId="{061A24E9-578E-4085-810E-E07708921515}" destId="{F6B17D05-1B0E-4158-BCE5-70ACD4F9A7F0}" srcOrd="0" destOrd="0" presId="urn:microsoft.com/office/officeart/2005/8/layout/vList2"/>
    <dgm:cxn modelId="{8C6DCF8F-2EE1-4018-BE6C-7DF1B21F5D46}" srcId="{C8727BC3-0782-4FF1-8369-115F64B57A5A}" destId="{DA4EDC1F-7C14-49A4-B6F4-13299ACE7011}" srcOrd="1" destOrd="0" parTransId="{D21B0CA0-7F75-4D2F-B610-DFF7318D2493}" sibTransId="{942F7F2E-6905-4123-A7F8-E24C8D629D4F}"/>
    <dgm:cxn modelId="{BD396897-31D2-4C2E-83AC-CC4A306DC41F}" type="presOf" srcId="{7F880B91-78DF-4A8F-A102-CC348DEEDFD1}" destId="{7913748C-B5BB-472D-B503-C023DAE398F4}" srcOrd="0" destOrd="0" presId="urn:microsoft.com/office/officeart/2005/8/layout/vList2"/>
    <dgm:cxn modelId="{78B4A599-E536-454F-9AB3-8EFC4AA3CECC}" type="presOf" srcId="{41ED3014-87A8-455F-9491-C7C9EAB14F5F}" destId="{0AA73E2F-2220-4A84-887D-99342296D6C1}" srcOrd="0" destOrd="0" presId="urn:microsoft.com/office/officeart/2005/8/layout/vList2"/>
    <dgm:cxn modelId="{0DA487C2-0CD1-422D-8566-3650B8C66089}" type="presOf" srcId="{DA4EDC1F-7C14-49A4-B6F4-13299ACE7011}" destId="{29176DD2-8192-4ED7-B7B0-360B9D565C8D}" srcOrd="0" destOrd="0" presId="urn:microsoft.com/office/officeart/2005/8/layout/vList2"/>
    <dgm:cxn modelId="{5DB216C5-7182-4B0B-B5B2-4561472F5E88}" srcId="{C8727BC3-0782-4FF1-8369-115F64B57A5A}" destId="{7F880B91-78DF-4A8F-A102-CC348DEEDFD1}" srcOrd="3" destOrd="0" parTransId="{91597D1B-9F42-486F-AD86-2E2FD4F9E1C4}" sibTransId="{1498A237-0FA5-4EE9-92DA-6DA2C5769476}"/>
    <dgm:cxn modelId="{7F013FA3-26B3-40D7-9279-E0CBC8AB2F2B}" type="presParOf" srcId="{9D53A75B-5FFA-46D9-B4F9-642E1320C845}" destId="{0AA73E2F-2220-4A84-887D-99342296D6C1}" srcOrd="0" destOrd="0" presId="urn:microsoft.com/office/officeart/2005/8/layout/vList2"/>
    <dgm:cxn modelId="{36255942-F2BE-4C29-AC4C-13B5451FC632}" type="presParOf" srcId="{9D53A75B-5FFA-46D9-B4F9-642E1320C845}" destId="{37920B0E-6AEB-4AD2-989F-A63B822EFE79}" srcOrd="1" destOrd="0" presId="urn:microsoft.com/office/officeart/2005/8/layout/vList2"/>
    <dgm:cxn modelId="{97E49498-C6B8-4CEE-9013-1A592F234804}" type="presParOf" srcId="{9D53A75B-5FFA-46D9-B4F9-642E1320C845}" destId="{29176DD2-8192-4ED7-B7B0-360B9D565C8D}" srcOrd="2" destOrd="0" presId="urn:microsoft.com/office/officeart/2005/8/layout/vList2"/>
    <dgm:cxn modelId="{AC157C7D-3C32-43D6-8A5E-0B71BF147387}" type="presParOf" srcId="{9D53A75B-5FFA-46D9-B4F9-642E1320C845}" destId="{89E981D7-EC2E-4B60-B845-ADA158D3E70C}" srcOrd="3" destOrd="0" presId="urn:microsoft.com/office/officeart/2005/8/layout/vList2"/>
    <dgm:cxn modelId="{1FD8977F-6D0D-4EE0-9781-F8ECEE1954FD}" type="presParOf" srcId="{9D53A75B-5FFA-46D9-B4F9-642E1320C845}" destId="{F6B17D05-1B0E-4158-BCE5-70ACD4F9A7F0}" srcOrd="4" destOrd="0" presId="urn:microsoft.com/office/officeart/2005/8/layout/vList2"/>
    <dgm:cxn modelId="{11B11668-ABBE-4974-A646-736AF6CE67D0}" type="presParOf" srcId="{9D53A75B-5FFA-46D9-B4F9-642E1320C845}" destId="{E3FE2234-3BF4-45C3-999F-87E4D465167D}" srcOrd="5" destOrd="0" presId="urn:microsoft.com/office/officeart/2005/8/layout/vList2"/>
    <dgm:cxn modelId="{F16FAC91-D170-4FA7-BF09-34C8C91140EA}" type="presParOf" srcId="{9D53A75B-5FFA-46D9-B4F9-642E1320C845}" destId="{7913748C-B5BB-472D-B503-C023DAE398F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32B604-4422-466B-9BBB-1FC773A80B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D42FAF-0422-49C3-AD4C-38163749280C}">
      <dgm:prSet/>
      <dgm:spPr/>
      <dgm:t>
        <a:bodyPr/>
        <a:lstStyle/>
        <a:p>
          <a:pPr rtl="0"/>
          <a:r>
            <a:rPr lang="en-US" b="0" i="0"/>
            <a:t>Development teams are under pressure</a:t>
          </a:r>
          <a:endParaRPr lang="en-US"/>
        </a:p>
      </dgm:t>
    </dgm:pt>
    <dgm:pt modelId="{F4D9548A-BEAB-4D5D-A5AE-F2C930C62FFF}" type="parTrans" cxnId="{5D1564AA-CB1B-46C7-9075-8458B2EC813E}">
      <dgm:prSet/>
      <dgm:spPr/>
      <dgm:t>
        <a:bodyPr/>
        <a:lstStyle/>
        <a:p>
          <a:endParaRPr lang="en-US"/>
        </a:p>
      </dgm:t>
    </dgm:pt>
    <dgm:pt modelId="{0519A9EF-1DE0-4F4D-A009-38836047D3BE}" type="sibTrans" cxnId="{5D1564AA-CB1B-46C7-9075-8458B2EC813E}">
      <dgm:prSet/>
      <dgm:spPr/>
      <dgm:t>
        <a:bodyPr/>
        <a:lstStyle/>
        <a:p>
          <a:endParaRPr lang="en-US"/>
        </a:p>
      </dgm:t>
    </dgm:pt>
    <dgm:pt modelId="{F05A07B3-4EE3-4A21-81DD-4FCAFC50B621}">
      <dgm:prSet/>
      <dgm:spPr/>
      <dgm:t>
        <a:bodyPr/>
        <a:lstStyle/>
        <a:p>
          <a:pPr rtl="0"/>
          <a:r>
            <a:rPr lang="en-US" b="0" i="0"/>
            <a:t>Quality releases needed to be delivered on time</a:t>
          </a:r>
          <a:endParaRPr lang="en-US"/>
        </a:p>
      </dgm:t>
    </dgm:pt>
    <dgm:pt modelId="{4534EC37-B613-4E89-B7CE-5813BA187617}" type="parTrans" cxnId="{C4AD0857-5952-4589-BF66-2AED34A94B02}">
      <dgm:prSet/>
      <dgm:spPr/>
      <dgm:t>
        <a:bodyPr/>
        <a:lstStyle/>
        <a:p>
          <a:endParaRPr lang="en-US"/>
        </a:p>
      </dgm:t>
    </dgm:pt>
    <dgm:pt modelId="{EA144B6C-C64D-4B36-9596-77D2E2E08145}" type="sibTrans" cxnId="{C4AD0857-5952-4589-BF66-2AED34A94B02}">
      <dgm:prSet/>
      <dgm:spPr/>
      <dgm:t>
        <a:bodyPr/>
        <a:lstStyle/>
        <a:p>
          <a:endParaRPr lang="en-US"/>
        </a:p>
      </dgm:t>
    </dgm:pt>
    <dgm:pt modelId="{1FBEDAFD-5923-481F-BFD8-36F6FF6A209D}">
      <dgm:prSet/>
      <dgm:spPr/>
      <dgm:t>
        <a:bodyPr/>
        <a:lstStyle/>
        <a:p>
          <a:pPr rtl="0"/>
          <a:r>
            <a:rPr lang="en-US" b="0" i="0"/>
            <a:t>Coding and compliance standards need to be met</a:t>
          </a:r>
          <a:endParaRPr lang="en-US"/>
        </a:p>
      </dgm:t>
    </dgm:pt>
    <dgm:pt modelId="{E6CA1886-0429-4EA1-8CD4-DF6E48655254}" type="parTrans" cxnId="{9DFBEFA1-8136-4C32-8852-DB8CE44EE926}">
      <dgm:prSet/>
      <dgm:spPr/>
      <dgm:t>
        <a:bodyPr/>
        <a:lstStyle/>
        <a:p>
          <a:endParaRPr lang="en-US"/>
        </a:p>
      </dgm:t>
    </dgm:pt>
    <dgm:pt modelId="{EFD9DD3A-9F12-4834-B1DD-A90F33429B82}" type="sibTrans" cxnId="{9DFBEFA1-8136-4C32-8852-DB8CE44EE926}">
      <dgm:prSet/>
      <dgm:spPr/>
      <dgm:t>
        <a:bodyPr/>
        <a:lstStyle/>
        <a:p>
          <a:endParaRPr lang="en-US"/>
        </a:p>
      </dgm:t>
    </dgm:pt>
    <dgm:pt modelId="{28B4E565-028D-485B-8131-E1685A52E08B}">
      <dgm:prSet/>
      <dgm:spPr/>
      <dgm:t>
        <a:bodyPr/>
        <a:lstStyle/>
        <a:p>
          <a:pPr rtl="0"/>
          <a:r>
            <a:rPr lang="en-US" b="0" i="0"/>
            <a:t>And mistakes are not an option.</a:t>
          </a:r>
          <a:endParaRPr lang="en-US"/>
        </a:p>
      </dgm:t>
    </dgm:pt>
    <dgm:pt modelId="{02FEEA00-6415-453E-9D2D-0A85F5E9FD5D}" type="parTrans" cxnId="{7BEF5391-F46E-4B70-9FED-C30BFABFEF39}">
      <dgm:prSet/>
      <dgm:spPr/>
      <dgm:t>
        <a:bodyPr/>
        <a:lstStyle/>
        <a:p>
          <a:endParaRPr lang="en-US"/>
        </a:p>
      </dgm:t>
    </dgm:pt>
    <dgm:pt modelId="{DB643C35-D683-4487-9BD7-796EE4F5AF11}" type="sibTrans" cxnId="{7BEF5391-F46E-4B70-9FED-C30BFABFEF39}">
      <dgm:prSet/>
      <dgm:spPr/>
      <dgm:t>
        <a:bodyPr/>
        <a:lstStyle/>
        <a:p>
          <a:endParaRPr lang="en-US"/>
        </a:p>
      </dgm:t>
    </dgm:pt>
    <dgm:pt modelId="{0C3BD149-C628-49B2-B18A-123133847A23}">
      <dgm:prSet/>
      <dgm:spPr/>
      <dgm:t>
        <a:bodyPr/>
        <a:lstStyle/>
        <a:p>
          <a:pPr rtl="0"/>
          <a:r>
            <a:rPr lang="en-US" b="0" i="0"/>
            <a:t>That’s why development teams are using static analysis tools.</a:t>
          </a:r>
          <a:endParaRPr lang="en-US"/>
        </a:p>
      </dgm:t>
    </dgm:pt>
    <dgm:pt modelId="{9E7FB5C9-3547-4169-8350-232484664DBE}" type="parTrans" cxnId="{7924D449-E5EB-4CF8-B107-3380FC731464}">
      <dgm:prSet/>
      <dgm:spPr/>
      <dgm:t>
        <a:bodyPr/>
        <a:lstStyle/>
        <a:p>
          <a:endParaRPr lang="en-US"/>
        </a:p>
      </dgm:t>
    </dgm:pt>
    <dgm:pt modelId="{5A360F9A-AC2F-471C-BFFA-D4765DA0ACCD}" type="sibTrans" cxnId="{7924D449-E5EB-4CF8-B107-3380FC731464}">
      <dgm:prSet/>
      <dgm:spPr/>
      <dgm:t>
        <a:bodyPr/>
        <a:lstStyle/>
        <a:p>
          <a:endParaRPr lang="en-US"/>
        </a:p>
      </dgm:t>
    </dgm:pt>
    <dgm:pt modelId="{E8F53D2D-B002-4F37-A5AB-D31F55AEC826}" type="pres">
      <dgm:prSet presAssocID="{C332B604-4422-466B-9BBB-1FC773A80B12}" presName="linear" presStyleCnt="0">
        <dgm:presLayoutVars>
          <dgm:animLvl val="lvl"/>
          <dgm:resizeHandles val="exact"/>
        </dgm:presLayoutVars>
      </dgm:prSet>
      <dgm:spPr/>
    </dgm:pt>
    <dgm:pt modelId="{52D4B1BE-8850-409A-ADBC-32A7783936D5}" type="pres">
      <dgm:prSet presAssocID="{79D42FAF-0422-49C3-AD4C-38163749280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0233152-44BB-401E-99BD-A7F780E29376}" type="pres">
      <dgm:prSet presAssocID="{0519A9EF-1DE0-4F4D-A009-38836047D3BE}" presName="spacer" presStyleCnt="0"/>
      <dgm:spPr/>
    </dgm:pt>
    <dgm:pt modelId="{9AB62381-4AC3-432F-92D6-62B90E7F5A1E}" type="pres">
      <dgm:prSet presAssocID="{F05A07B3-4EE3-4A21-81DD-4FCAFC50B62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6349DE2-4B37-47B6-AD37-60671A267CE2}" type="pres">
      <dgm:prSet presAssocID="{EA144B6C-C64D-4B36-9596-77D2E2E08145}" presName="spacer" presStyleCnt="0"/>
      <dgm:spPr/>
    </dgm:pt>
    <dgm:pt modelId="{78C3547D-822A-4189-AA70-49A66A29F546}" type="pres">
      <dgm:prSet presAssocID="{1FBEDAFD-5923-481F-BFD8-36F6FF6A209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8500513-606E-47C3-A969-A23B5835E35B}" type="pres">
      <dgm:prSet presAssocID="{EFD9DD3A-9F12-4834-B1DD-A90F33429B82}" presName="spacer" presStyleCnt="0"/>
      <dgm:spPr/>
    </dgm:pt>
    <dgm:pt modelId="{3A8ABE2D-7105-4D03-A1F0-2EB336ACF156}" type="pres">
      <dgm:prSet presAssocID="{28B4E565-028D-485B-8131-E1685A52E08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447699F-CC86-415A-8ACE-5CE4E09EBDEC}" type="pres">
      <dgm:prSet presAssocID="{DB643C35-D683-4487-9BD7-796EE4F5AF11}" presName="spacer" presStyleCnt="0"/>
      <dgm:spPr/>
    </dgm:pt>
    <dgm:pt modelId="{98640A2F-2BC3-41E5-8057-068BFA4BEEA0}" type="pres">
      <dgm:prSet presAssocID="{0C3BD149-C628-49B2-B18A-123133847A2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D5F1E04-4183-4424-94D1-93E5C9117F0F}" type="presOf" srcId="{F05A07B3-4EE3-4A21-81DD-4FCAFC50B621}" destId="{9AB62381-4AC3-432F-92D6-62B90E7F5A1E}" srcOrd="0" destOrd="0" presId="urn:microsoft.com/office/officeart/2005/8/layout/vList2"/>
    <dgm:cxn modelId="{FA8E9B18-5D3B-499A-808D-E4FBD3A3F638}" type="presOf" srcId="{79D42FAF-0422-49C3-AD4C-38163749280C}" destId="{52D4B1BE-8850-409A-ADBC-32A7783936D5}" srcOrd="0" destOrd="0" presId="urn:microsoft.com/office/officeart/2005/8/layout/vList2"/>
    <dgm:cxn modelId="{767CC12F-E3CD-4182-BEE1-ABF8F3C802E5}" type="presOf" srcId="{28B4E565-028D-485B-8131-E1685A52E08B}" destId="{3A8ABE2D-7105-4D03-A1F0-2EB336ACF156}" srcOrd="0" destOrd="0" presId="urn:microsoft.com/office/officeart/2005/8/layout/vList2"/>
    <dgm:cxn modelId="{7924D449-E5EB-4CF8-B107-3380FC731464}" srcId="{C332B604-4422-466B-9BBB-1FC773A80B12}" destId="{0C3BD149-C628-49B2-B18A-123133847A23}" srcOrd="4" destOrd="0" parTransId="{9E7FB5C9-3547-4169-8350-232484664DBE}" sibTransId="{5A360F9A-AC2F-471C-BFFA-D4765DA0ACCD}"/>
    <dgm:cxn modelId="{4CA6344B-CC8C-43EA-BFE5-0E816099EAC4}" type="presOf" srcId="{C332B604-4422-466B-9BBB-1FC773A80B12}" destId="{E8F53D2D-B002-4F37-A5AB-D31F55AEC826}" srcOrd="0" destOrd="0" presId="urn:microsoft.com/office/officeart/2005/8/layout/vList2"/>
    <dgm:cxn modelId="{40E8004D-20D8-4497-BFAE-4ADC941B9280}" type="presOf" srcId="{1FBEDAFD-5923-481F-BFD8-36F6FF6A209D}" destId="{78C3547D-822A-4189-AA70-49A66A29F546}" srcOrd="0" destOrd="0" presId="urn:microsoft.com/office/officeart/2005/8/layout/vList2"/>
    <dgm:cxn modelId="{C4AD0857-5952-4589-BF66-2AED34A94B02}" srcId="{C332B604-4422-466B-9BBB-1FC773A80B12}" destId="{F05A07B3-4EE3-4A21-81DD-4FCAFC50B621}" srcOrd="1" destOrd="0" parTransId="{4534EC37-B613-4E89-B7CE-5813BA187617}" sibTransId="{EA144B6C-C64D-4B36-9596-77D2E2E08145}"/>
    <dgm:cxn modelId="{F9F09682-0274-4E30-A1C8-B413DE5D8EFD}" type="presOf" srcId="{0C3BD149-C628-49B2-B18A-123133847A23}" destId="{98640A2F-2BC3-41E5-8057-068BFA4BEEA0}" srcOrd="0" destOrd="0" presId="urn:microsoft.com/office/officeart/2005/8/layout/vList2"/>
    <dgm:cxn modelId="{7BEF5391-F46E-4B70-9FED-C30BFABFEF39}" srcId="{C332B604-4422-466B-9BBB-1FC773A80B12}" destId="{28B4E565-028D-485B-8131-E1685A52E08B}" srcOrd="3" destOrd="0" parTransId="{02FEEA00-6415-453E-9D2D-0A85F5E9FD5D}" sibTransId="{DB643C35-D683-4487-9BD7-796EE4F5AF11}"/>
    <dgm:cxn modelId="{9DFBEFA1-8136-4C32-8852-DB8CE44EE926}" srcId="{C332B604-4422-466B-9BBB-1FC773A80B12}" destId="{1FBEDAFD-5923-481F-BFD8-36F6FF6A209D}" srcOrd="2" destOrd="0" parTransId="{E6CA1886-0429-4EA1-8CD4-DF6E48655254}" sibTransId="{EFD9DD3A-9F12-4834-B1DD-A90F33429B82}"/>
    <dgm:cxn modelId="{5D1564AA-CB1B-46C7-9075-8458B2EC813E}" srcId="{C332B604-4422-466B-9BBB-1FC773A80B12}" destId="{79D42FAF-0422-49C3-AD4C-38163749280C}" srcOrd="0" destOrd="0" parTransId="{F4D9548A-BEAB-4D5D-A5AE-F2C930C62FFF}" sibTransId="{0519A9EF-1DE0-4F4D-A009-38836047D3BE}"/>
    <dgm:cxn modelId="{79B95766-F9B1-4C12-9AEF-BFA0328182AC}" type="presParOf" srcId="{E8F53D2D-B002-4F37-A5AB-D31F55AEC826}" destId="{52D4B1BE-8850-409A-ADBC-32A7783936D5}" srcOrd="0" destOrd="0" presId="urn:microsoft.com/office/officeart/2005/8/layout/vList2"/>
    <dgm:cxn modelId="{BB84BFBA-5282-40D3-9C16-660512B4FA99}" type="presParOf" srcId="{E8F53D2D-B002-4F37-A5AB-D31F55AEC826}" destId="{60233152-44BB-401E-99BD-A7F780E29376}" srcOrd="1" destOrd="0" presId="urn:microsoft.com/office/officeart/2005/8/layout/vList2"/>
    <dgm:cxn modelId="{EFD720DF-A218-4284-9C78-E1656E275170}" type="presParOf" srcId="{E8F53D2D-B002-4F37-A5AB-D31F55AEC826}" destId="{9AB62381-4AC3-432F-92D6-62B90E7F5A1E}" srcOrd="2" destOrd="0" presId="urn:microsoft.com/office/officeart/2005/8/layout/vList2"/>
    <dgm:cxn modelId="{E06D9ACC-E9DC-409A-BED3-B745FBE04D91}" type="presParOf" srcId="{E8F53D2D-B002-4F37-A5AB-D31F55AEC826}" destId="{56349DE2-4B37-47B6-AD37-60671A267CE2}" srcOrd="3" destOrd="0" presId="urn:microsoft.com/office/officeart/2005/8/layout/vList2"/>
    <dgm:cxn modelId="{9726FFC3-1DC7-4DB3-B178-21EA09A19D34}" type="presParOf" srcId="{E8F53D2D-B002-4F37-A5AB-D31F55AEC826}" destId="{78C3547D-822A-4189-AA70-49A66A29F546}" srcOrd="4" destOrd="0" presId="urn:microsoft.com/office/officeart/2005/8/layout/vList2"/>
    <dgm:cxn modelId="{3A59271C-425C-4751-B919-B3F901D2BFA5}" type="presParOf" srcId="{E8F53D2D-B002-4F37-A5AB-D31F55AEC826}" destId="{28500513-606E-47C3-A969-A23B5835E35B}" srcOrd="5" destOrd="0" presId="urn:microsoft.com/office/officeart/2005/8/layout/vList2"/>
    <dgm:cxn modelId="{6F865EBA-6727-4A40-9E00-82DBD909A1EC}" type="presParOf" srcId="{E8F53D2D-B002-4F37-A5AB-D31F55AEC826}" destId="{3A8ABE2D-7105-4D03-A1F0-2EB336ACF156}" srcOrd="6" destOrd="0" presId="urn:microsoft.com/office/officeart/2005/8/layout/vList2"/>
    <dgm:cxn modelId="{973B1E9E-BBB4-4A79-B027-1CD1FB79CD03}" type="presParOf" srcId="{E8F53D2D-B002-4F37-A5AB-D31F55AEC826}" destId="{0447699F-CC86-415A-8ACE-5CE4E09EBDEC}" srcOrd="7" destOrd="0" presId="urn:microsoft.com/office/officeart/2005/8/layout/vList2"/>
    <dgm:cxn modelId="{4B015B99-2012-448C-AE8E-3F9B8975CE1D}" type="presParOf" srcId="{E8F53D2D-B002-4F37-A5AB-D31F55AEC826}" destId="{98640A2F-2BC3-41E5-8057-068BFA4BEEA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75C6D1-588C-4141-A841-5AB74900C33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B2075B3-EE5C-40C7-A11F-A47EFD5CF5DC}">
      <dgm:prSet/>
      <dgm:spPr/>
      <dgm:t>
        <a:bodyPr/>
        <a:lstStyle/>
        <a:p>
          <a:pPr rtl="0"/>
          <a:r>
            <a:rPr lang="en-US" b="0" i="0"/>
            <a:t>Quick Provisioning of New Servers</a:t>
          </a:r>
          <a:endParaRPr lang="en-US"/>
        </a:p>
      </dgm:t>
    </dgm:pt>
    <dgm:pt modelId="{8CADEF43-5F20-4FEF-98EE-43BF4A734974}" type="parTrans" cxnId="{14B5196B-EC6A-4531-B8EF-18E47889B75F}">
      <dgm:prSet/>
      <dgm:spPr/>
      <dgm:t>
        <a:bodyPr/>
        <a:lstStyle/>
        <a:p>
          <a:endParaRPr lang="en-US"/>
        </a:p>
      </dgm:t>
    </dgm:pt>
    <dgm:pt modelId="{4ABD4F46-A25E-4F21-A0B6-6143640AD584}" type="sibTrans" cxnId="{14B5196B-EC6A-4531-B8EF-18E47889B75F}">
      <dgm:prSet/>
      <dgm:spPr/>
      <dgm:t>
        <a:bodyPr/>
        <a:lstStyle/>
        <a:p>
          <a:endParaRPr lang="en-US"/>
        </a:p>
      </dgm:t>
    </dgm:pt>
    <dgm:pt modelId="{069A2CE7-2A4A-4748-A4A3-98600CDF3C88}">
      <dgm:prSet/>
      <dgm:spPr/>
      <dgm:t>
        <a:bodyPr/>
        <a:lstStyle/>
        <a:p>
          <a:pPr rtl="0"/>
          <a:r>
            <a:rPr lang="en-US" b="0" i="0"/>
            <a:t>Quick Recovery from Critical Events</a:t>
          </a:r>
          <a:endParaRPr lang="en-US"/>
        </a:p>
      </dgm:t>
    </dgm:pt>
    <dgm:pt modelId="{6E767695-A65E-40E7-9E4C-C61AB5F6C0B3}" type="parTrans" cxnId="{922DCE70-A399-4D9C-8158-584F64BAD70A}">
      <dgm:prSet/>
      <dgm:spPr/>
      <dgm:t>
        <a:bodyPr/>
        <a:lstStyle/>
        <a:p>
          <a:endParaRPr lang="en-US"/>
        </a:p>
      </dgm:t>
    </dgm:pt>
    <dgm:pt modelId="{4D104A1D-BA0D-47FD-A91A-B85F3CAB18D4}" type="sibTrans" cxnId="{922DCE70-A399-4D9C-8158-584F64BAD70A}">
      <dgm:prSet/>
      <dgm:spPr/>
      <dgm:t>
        <a:bodyPr/>
        <a:lstStyle/>
        <a:p>
          <a:endParaRPr lang="en-US"/>
        </a:p>
      </dgm:t>
    </dgm:pt>
    <dgm:pt modelId="{190E5291-DFC9-43EC-9C31-ABCF8A93F6AF}">
      <dgm:prSet/>
      <dgm:spPr/>
      <dgm:t>
        <a:bodyPr/>
        <a:lstStyle/>
        <a:p>
          <a:pPr rtl="0"/>
          <a:r>
            <a:rPr lang="en-US" b="0" i="0"/>
            <a:t>Version Control for the Server Environment</a:t>
          </a:r>
          <a:endParaRPr lang="en-US"/>
        </a:p>
      </dgm:t>
    </dgm:pt>
    <dgm:pt modelId="{3A04141F-7F65-4570-BA0F-D81219A960F1}" type="parTrans" cxnId="{79BB587E-2C2A-4A8E-B514-5428259AA9C9}">
      <dgm:prSet/>
      <dgm:spPr/>
      <dgm:t>
        <a:bodyPr/>
        <a:lstStyle/>
        <a:p>
          <a:endParaRPr lang="en-US"/>
        </a:p>
      </dgm:t>
    </dgm:pt>
    <dgm:pt modelId="{9FF25C59-F0F3-4E48-B1E5-B30961E54ACE}" type="sibTrans" cxnId="{79BB587E-2C2A-4A8E-B514-5428259AA9C9}">
      <dgm:prSet/>
      <dgm:spPr/>
      <dgm:t>
        <a:bodyPr/>
        <a:lstStyle/>
        <a:p>
          <a:endParaRPr lang="en-US"/>
        </a:p>
      </dgm:t>
    </dgm:pt>
    <dgm:pt modelId="{60C2CDD1-9C22-42CA-B644-5F68057098F6}">
      <dgm:prSet/>
      <dgm:spPr/>
      <dgm:t>
        <a:bodyPr/>
        <a:lstStyle/>
        <a:p>
          <a:pPr rtl="0"/>
          <a:r>
            <a:rPr lang="en-US" b="0" i="0"/>
            <a:t>Replicated Environments</a:t>
          </a:r>
          <a:endParaRPr lang="en-US"/>
        </a:p>
      </dgm:t>
    </dgm:pt>
    <dgm:pt modelId="{37E8E694-8717-4DD4-8B94-DE9852F507E9}" type="parTrans" cxnId="{800FCC37-1E28-45B3-A675-C83BC0426455}">
      <dgm:prSet/>
      <dgm:spPr/>
      <dgm:t>
        <a:bodyPr/>
        <a:lstStyle/>
        <a:p>
          <a:endParaRPr lang="en-US"/>
        </a:p>
      </dgm:t>
    </dgm:pt>
    <dgm:pt modelId="{60AFF815-4859-438E-A06D-8CDDA822B1C0}" type="sibTrans" cxnId="{800FCC37-1E28-45B3-A675-C83BC0426455}">
      <dgm:prSet/>
      <dgm:spPr/>
      <dgm:t>
        <a:bodyPr/>
        <a:lstStyle/>
        <a:p>
          <a:endParaRPr lang="en-US"/>
        </a:p>
      </dgm:t>
    </dgm:pt>
    <dgm:pt modelId="{0B24F417-5187-4705-87BF-8CD52F317BB0}" type="pres">
      <dgm:prSet presAssocID="{C775C6D1-588C-4141-A841-5AB74900C337}" presName="linear" presStyleCnt="0">
        <dgm:presLayoutVars>
          <dgm:animLvl val="lvl"/>
          <dgm:resizeHandles val="exact"/>
        </dgm:presLayoutVars>
      </dgm:prSet>
      <dgm:spPr/>
    </dgm:pt>
    <dgm:pt modelId="{FED64F6A-8E37-4060-B86A-B230653D6CDD}" type="pres">
      <dgm:prSet presAssocID="{1B2075B3-EE5C-40C7-A11F-A47EFD5CF5D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06E391A-DEEA-4E94-8D9C-DA7FE4A537B6}" type="pres">
      <dgm:prSet presAssocID="{4ABD4F46-A25E-4F21-A0B6-6143640AD584}" presName="spacer" presStyleCnt="0"/>
      <dgm:spPr/>
    </dgm:pt>
    <dgm:pt modelId="{FCC3A3C0-572C-4C09-95AA-F206F3A04E88}" type="pres">
      <dgm:prSet presAssocID="{069A2CE7-2A4A-4748-A4A3-98600CDF3C8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D03EAD0-B240-4D95-A405-4B4342AC95D3}" type="pres">
      <dgm:prSet presAssocID="{4D104A1D-BA0D-47FD-A91A-B85F3CAB18D4}" presName="spacer" presStyleCnt="0"/>
      <dgm:spPr/>
    </dgm:pt>
    <dgm:pt modelId="{BE62E23A-2C1C-48AF-A269-0DB0969759AB}" type="pres">
      <dgm:prSet presAssocID="{190E5291-DFC9-43EC-9C31-ABCF8A93F6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F3059BF-FE10-47C6-9540-C10670EC2BB5}" type="pres">
      <dgm:prSet presAssocID="{9FF25C59-F0F3-4E48-B1E5-B30961E54ACE}" presName="spacer" presStyleCnt="0"/>
      <dgm:spPr/>
    </dgm:pt>
    <dgm:pt modelId="{0CC61849-BF57-480B-8F31-67671BE6A494}" type="pres">
      <dgm:prSet presAssocID="{60C2CDD1-9C22-42CA-B644-5F68057098F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E8970B-0C1D-4C15-8733-431054F2F03E}" type="presOf" srcId="{190E5291-DFC9-43EC-9C31-ABCF8A93F6AF}" destId="{BE62E23A-2C1C-48AF-A269-0DB0969759AB}" srcOrd="0" destOrd="0" presId="urn:microsoft.com/office/officeart/2005/8/layout/vList2"/>
    <dgm:cxn modelId="{800FCC37-1E28-45B3-A675-C83BC0426455}" srcId="{C775C6D1-588C-4141-A841-5AB74900C337}" destId="{60C2CDD1-9C22-42CA-B644-5F68057098F6}" srcOrd="3" destOrd="0" parTransId="{37E8E694-8717-4DD4-8B94-DE9852F507E9}" sibTransId="{60AFF815-4859-438E-A06D-8CDDA822B1C0}"/>
    <dgm:cxn modelId="{14B5196B-EC6A-4531-B8EF-18E47889B75F}" srcId="{C775C6D1-588C-4141-A841-5AB74900C337}" destId="{1B2075B3-EE5C-40C7-A11F-A47EFD5CF5DC}" srcOrd="0" destOrd="0" parTransId="{8CADEF43-5F20-4FEF-98EE-43BF4A734974}" sibTransId="{4ABD4F46-A25E-4F21-A0B6-6143640AD584}"/>
    <dgm:cxn modelId="{922DCE70-A399-4D9C-8158-584F64BAD70A}" srcId="{C775C6D1-588C-4141-A841-5AB74900C337}" destId="{069A2CE7-2A4A-4748-A4A3-98600CDF3C88}" srcOrd="1" destOrd="0" parTransId="{6E767695-A65E-40E7-9E4C-C61AB5F6C0B3}" sibTransId="{4D104A1D-BA0D-47FD-A91A-B85F3CAB18D4}"/>
    <dgm:cxn modelId="{4D23F453-CBFA-467D-B78F-56CD0E444153}" type="presOf" srcId="{069A2CE7-2A4A-4748-A4A3-98600CDF3C88}" destId="{FCC3A3C0-572C-4C09-95AA-F206F3A04E88}" srcOrd="0" destOrd="0" presId="urn:microsoft.com/office/officeart/2005/8/layout/vList2"/>
    <dgm:cxn modelId="{79BB587E-2C2A-4A8E-B514-5428259AA9C9}" srcId="{C775C6D1-588C-4141-A841-5AB74900C337}" destId="{190E5291-DFC9-43EC-9C31-ABCF8A93F6AF}" srcOrd="2" destOrd="0" parTransId="{3A04141F-7F65-4570-BA0F-D81219A960F1}" sibTransId="{9FF25C59-F0F3-4E48-B1E5-B30961E54ACE}"/>
    <dgm:cxn modelId="{0FB9B0CF-679F-4839-AA75-56FC882ECB7E}" type="presOf" srcId="{60C2CDD1-9C22-42CA-B644-5F68057098F6}" destId="{0CC61849-BF57-480B-8F31-67671BE6A494}" srcOrd="0" destOrd="0" presId="urn:microsoft.com/office/officeart/2005/8/layout/vList2"/>
    <dgm:cxn modelId="{64D5E4DB-6B0E-4A54-AD63-9432EFAF6DAE}" type="presOf" srcId="{C775C6D1-588C-4141-A841-5AB74900C337}" destId="{0B24F417-5187-4705-87BF-8CD52F317BB0}" srcOrd="0" destOrd="0" presId="urn:microsoft.com/office/officeart/2005/8/layout/vList2"/>
    <dgm:cxn modelId="{4E05C8E1-DE2D-4340-A0B7-D7B71B8C84BC}" type="presOf" srcId="{1B2075B3-EE5C-40C7-A11F-A47EFD5CF5DC}" destId="{FED64F6A-8E37-4060-B86A-B230653D6CDD}" srcOrd="0" destOrd="0" presId="urn:microsoft.com/office/officeart/2005/8/layout/vList2"/>
    <dgm:cxn modelId="{4B8047FB-7BC8-4FF7-983E-BDA134879B61}" type="presParOf" srcId="{0B24F417-5187-4705-87BF-8CD52F317BB0}" destId="{FED64F6A-8E37-4060-B86A-B230653D6CDD}" srcOrd="0" destOrd="0" presId="urn:microsoft.com/office/officeart/2005/8/layout/vList2"/>
    <dgm:cxn modelId="{9A431EDA-EA4B-4485-8F7E-09BF325148EE}" type="presParOf" srcId="{0B24F417-5187-4705-87BF-8CD52F317BB0}" destId="{906E391A-DEEA-4E94-8D9C-DA7FE4A537B6}" srcOrd="1" destOrd="0" presId="urn:microsoft.com/office/officeart/2005/8/layout/vList2"/>
    <dgm:cxn modelId="{707F0A90-902B-410D-8871-93EB06C70406}" type="presParOf" srcId="{0B24F417-5187-4705-87BF-8CD52F317BB0}" destId="{FCC3A3C0-572C-4C09-95AA-F206F3A04E88}" srcOrd="2" destOrd="0" presId="urn:microsoft.com/office/officeart/2005/8/layout/vList2"/>
    <dgm:cxn modelId="{ED8078F6-B356-4FE1-A958-B3F474AB6552}" type="presParOf" srcId="{0B24F417-5187-4705-87BF-8CD52F317BB0}" destId="{DD03EAD0-B240-4D95-A405-4B4342AC95D3}" srcOrd="3" destOrd="0" presId="urn:microsoft.com/office/officeart/2005/8/layout/vList2"/>
    <dgm:cxn modelId="{443889BC-C672-4D7C-84E1-416E9D62CD9B}" type="presParOf" srcId="{0B24F417-5187-4705-87BF-8CD52F317BB0}" destId="{BE62E23A-2C1C-48AF-A269-0DB0969759AB}" srcOrd="4" destOrd="0" presId="urn:microsoft.com/office/officeart/2005/8/layout/vList2"/>
    <dgm:cxn modelId="{68828530-1B63-4317-AF8F-FDF0BDD068A8}" type="presParOf" srcId="{0B24F417-5187-4705-87BF-8CD52F317BB0}" destId="{9F3059BF-FE10-47C6-9540-C10670EC2BB5}" srcOrd="5" destOrd="0" presId="urn:microsoft.com/office/officeart/2005/8/layout/vList2"/>
    <dgm:cxn modelId="{73BC887E-DCEB-456C-B364-4DE1C0C6C6A3}" type="presParOf" srcId="{0B24F417-5187-4705-87BF-8CD52F317BB0}" destId="{0CC61849-BF57-480B-8F31-67671BE6A49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73E2F-2220-4A84-887D-99342296D6C1}">
      <dsp:nvSpPr>
        <dsp:cNvPr id="0" name=""/>
        <dsp:cNvSpPr/>
      </dsp:nvSpPr>
      <dsp:spPr>
        <a:xfrm>
          <a:off x="0" y="48054"/>
          <a:ext cx="11918731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A method of debugging</a:t>
          </a:r>
          <a:endParaRPr lang="en-US" sz="2500" kern="1200"/>
        </a:p>
      </dsp:txBody>
      <dsp:txXfrm>
        <a:off x="28557" y="76611"/>
        <a:ext cx="11861617" cy="527886"/>
      </dsp:txXfrm>
    </dsp:sp>
    <dsp:sp modelId="{29176DD2-8192-4ED7-B7B0-360B9D565C8D}">
      <dsp:nvSpPr>
        <dsp:cNvPr id="0" name=""/>
        <dsp:cNvSpPr/>
      </dsp:nvSpPr>
      <dsp:spPr>
        <a:xfrm>
          <a:off x="0" y="705054"/>
          <a:ext cx="11918731" cy="585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Examine source code before a program is run</a:t>
          </a:r>
          <a:endParaRPr lang="en-US" sz="2500" kern="1200"/>
        </a:p>
      </dsp:txBody>
      <dsp:txXfrm>
        <a:off x="28557" y="733611"/>
        <a:ext cx="11861617" cy="527886"/>
      </dsp:txXfrm>
    </dsp:sp>
    <dsp:sp modelId="{F6B17D05-1B0E-4158-BCE5-70ACD4F9A7F0}">
      <dsp:nvSpPr>
        <dsp:cNvPr id="0" name=""/>
        <dsp:cNvSpPr/>
      </dsp:nvSpPr>
      <dsp:spPr>
        <a:xfrm>
          <a:off x="0" y="1362055"/>
          <a:ext cx="11918731" cy="585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Done by analyzing a set of code against a set of coding rules.</a:t>
          </a:r>
          <a:endParaRPr lang="en-US" sz="2500" kern="1200"/>
        </a:p>
      </dsp:txBody>
      <dsp:txXfrm>
        <a:off x="28557" y="1390612"/>
        <a:ext cx="11861617" cy="527886"/>
      </dsp:txXfrm>
    </dsp:sp>
    <dsp:sp modelId="{7913748C-B5BB-472D-B503-C023DAE398F4}">
      <dsp:nvSpPr>
        <dsp:cNvPr id="0" name=""/>
        <dsp:cNvSpPr/>
      </dsp:nvSpPr>
      <dsp:spPr>
        <a:xfrm>
          <a:off x="0" y="2019055"/>
          <a:ext cx="11918731" cy="585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Performed early in development</a:t>
          </a:r>
          <a:endParaRPr lang="en-US" sz="2500" kern="1200"/>
        </a:p>
      </dsp:txBody>
      <dsp:txXfrm>
        <a:off x="28557" y="2047612"/>
        <a:ext cx="11861617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4B1BE-8850-409A-ADBC-32A7783936D5}">
      <dsp:nvSpPr>
        <dsp:cNvPr id="0" name=""/>
        <dsp:cNvSpPr/>
      </dsp:nvSpPr>
      <dsp:spPr>
        <a:xfrm>
          <a:off x="0" y="6179"/>
          <a:ext cx="11918731" cy="702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Development teams are under pressure</a:t>
          </a:r>
          <a:endParaRPr lang="en-US" sz="3000" kern="1200"/>
        </a:p>
      </dsp:txBody>
      <dsp:txXfrm>
        <a:off x="34269" y="40448"/>
        <a:ext cx="11850193" cy="633462"/>
      </dsp:txXfrm>
    </dsp:sp>
    <dsp:sp modelId="{9AB62381-4AC3-432F-92D6-62B90E7F5A1E}">
      <dsp:nvSpPr>
        <dsp:cNvPr id="0" name=""/>
        <dsp:cNvSpPr/>
      </dsp:nvSpPr>
      <dsp:spPr>
        <a:xfrm>
          <a:off x="0" y="794579"/>
          <a:ext cx="11918731" cy="702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Quality releases needed to be delivered on time</a:t>
          </a:r>
          <a:endParaRPr lang="en-US" sz="3000" kern="1200"/>
        </a:p>
      </dsp:txBody>
      <dsp:txXfrm>
        <a:off x="34269" y="828848"/>
        <a:ext cx="11850193" cy="633462"/>
      </dsp:txXfrm>
    </dsp:sp>
    <dsp:sp modelId="{78C3547D-822A-4189-AA70-49A66A29F546}">
      <dsp:nvSpPr>
        <dsp:cNvPr id="0" name=""/>
        <dsp:cNvSpPr/>
      </dsp:nvSpPr>
      <dsp:spPr>
        <a:xfrm>
          <a:off x="0" y="1582979"/>
          <a:ext cx="11918731" cy="702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Coding and compliance standards need to be met</a:t>
          </a:r>
          <a:endParaRPr lang="en-US" sz="3000" kern="1200"/>
        </a:p>
      </dsp:txBody>
      <dsp:txXfrm>
        <a:off x="34269" y="1617248"/>
        <a:ext cx="11850193" cy="633462"/>
      </dsp:txXfrm>
    </dsp:sp>
    <dsp:sp modelId="{3A8ABE2D-7105-4D03-A1F0-2EB336ACF156}">
      <dsp:nvSpPr>
        <dsp:cNvPr id="0" name=""/>
        <dsp:cNvSpPr/>
      </dsp:nvSpPr>
      <dsp:spPr>
        <a:xfrm>
          <a:off x="0" y="2371380"/>
          <a:ext cx="11918731" cy="702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And mistakes are not an option.</a:t>
          </a:r>
          <a:endParaRPr lang="en-US" sz="3000" kern="1200"/>
        </a:p>
      </dsp:txBody>
      <dsp:txXfrm>
        <a:off x="34269" y="2405649"/>
        <a:ext cx="11850193" cy="633462"/>
      </dsp:txXfrm>
    </dsp:sp>
    <dsp:sp modelId="{98640A2F-2BC3-41E5-8057-068BFA4BEEA0}">
      <dsp:nvSpPr>
        <dsp:cNvPr id="0" name=""/>
        <dsp:cNvSpPr/>
      </dsp:nvSpPr>
      <dsp:spPr>
        <a:xfrm>
          <a:off x="0" y="3159780"/>
          <a:ext cx="11918731" cy="702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That’s why development teams are using static analysis tools.</a:t>
          </a:r>
          <a:endParaRPr lang="en-US" sz="3000" kern="1200"/>
        </a:p>
      </dsp:txBody>
      <dsp:txXfrm>
        <a:off x="34269" y="3194049"/>
        <a:ext cx="11850193" cy="633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64F6A-8E37-4060-B86A-B230653D6CDD}">
      <dsp:nvSpPr>
        <dsp:cNvPr id="0" name=""/>
        <dsp:cNvSpPr/>
      </dsp:nvSpPr>
      <dsp:spPr>
        <a:xfrm>
          <a:off x="0" y="47097"/>
          <a:ext cx="11918731" cy="79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Quick Provisioning of New Servers</a:t>
          </a:r>
          <a:endParaRPr lang="en-US" sz="3400" kern="1200"/>
        </a:p>
      </dsp:txBody>
      <dsp:txXfrm>
        <a:off x="38838" y="85935"/>
        <a:ext cx="11841055" cy="717924"/>
      </dsp:txXfrm>
    </dsp:sp>
    <dsp:sp modelId="{FCC3A3C0-572C-4C09-95AA-F206F3A04E88}">
      <dsp:nvSpPr>
        <dsp:cNvPr id="0" name=""/>
        <dsp:cNvSpPr/>
      </dsp:nvSpPr>
      <dsp:spPr>
        <a:xfrm>
          <a:off x="0" y="940618"/>
          <a:ext cx="11918731" cy="79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Quick Recovery from Critical Events</a:t>
          </a:r>
          <a:endParaRPr lang="en-US" sz="3400" kern="1200"/>
        </a:p>
      </dsp:txBody>
      <dsp:txXfrm>
        <a:off x="38838" y="979456"/>
        <a:ext cx="11841055" cy="717924"/>
      </dsp:txXfrm>
    </dsp:sp>
    <dsp:sp modelId="{BE62E23A-2C1C-48AF-A269-0DB0969759AB}">
      <dsp:nvSpPr>
        <dsp:cNvPr id="0" name=""/>
        <dsp:cNvSpPr/>
      </dsp:nvSpPr>
      <dsp:spPr>
        <a:xfrm>
          <a:off x="0" y="1834138"/>
          <a:ext cx="11918731" cy="79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Version Control for the Server Environment</a:t>
          </a:r>
          <a:endParaRPr lang="en-US" sz="3400" kern="1200"/>
        </a:p>
      </dsp:txBody>
      <dsp:txXfrm>
        <a:off x="38838" y="1872976"/>
        <a:ext cx="11841055" cy="717924"/>
      </dsp:txXfrm>
    </dsp:sp>
    <dsp:sp modelId="{0CC61849-BF57-480B-8F31-67671BE6A494}">
      <dsp:nvSpPr>
        <dsp:cNvPr id="0" name=""/>
        <dsp:cNvSpPr/>
      </dsp:nvSpPr>
      <dsp:spPr>
        <a:xfrm>
          <a:off x="0" y="2727658"/>
          <a:ext cx="11918731" cy="79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i="0" kern="1200"/>
            <a:t>Replicated Environments</a:t>
          </a:r>
          <a:endParaRPr lang="en-US" sz="3400" kern="1200"/>
        </a:p>
      </dsp:txBody>
      <dsp:txXfrm>
        <a:off x="38838" y="2766496"/>
        <a:ext cx="11841055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‹#›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9873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r>
              <a:rPr lang="en-US"/>
              <a:t>https://courses.cs.washington.edu/courses/cse403/13au/lectures/git.ppt.pdf</a:t>
            </a:r>
            <a:endParaRPr/>
          </a:p>
          <a:p>
            <a:pPr marL="0" indent="0"/>
            <a:r>
              <a:rPr lang="en-US"/>
              <a:t>http://enos.itcollege.ee/~jpoial/allalaadimised/git/getting-started-with-git.pdf</a:t>
            </a:r>
            <a:endParaRPr/>
          </a:p>
          <a:p>
            <a:pPr marL="0" indent="0"/>
            <a:endParaRPr/>
          </a:p>
        </p:txBody>
      </p:sp>
      <p:sp>
        <p:nvSpPr>
          <p:cNvPr id="83" name="Google Shape;83;p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88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86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manage configurations?</a:t>
            </a:r>
          </a:p>
          <a:p>
            <a:r>
              <a:rPr lang="en-US" dirty="0"/>
              <a:t>Keeps you from making small or large changes that go undocumented</a:t>
            </a:r>
          </a:p>
          <a:p>
            <a:r>
              <a:rPr lang="en-US" dirty="0"/>
              <a:t>These misconfigurations can lead to poor performance, inconsistencies, or noncompliance and negatively impact business operations and security. </a:t>
            </a:r>
          </a:p>
          <a:p>
            <a:r>
              <a:rPr lang="en-US" dirty="0"/>
              <a:t>When undocumented changes are made across many systems and applications, it adds to instability and downtime.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42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0ACC9E1-2602-4CAD-8072-9D156C630079}" type="datetime1">
              <a:rPr lang="en-US" smtClean="0"/>
              <a:t>1/4/2024</a:t>
            </a:fld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85A7-9AD1-4621-9433-AB2E644A90C1}" type="datetime1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E16C-7FD1-4D7F-AEE5-F03D5CE8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41890" y="0"/>
            <a:ext cx="11918731" cy="58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41889" y="584616"/>
            <a:ext cx="11918731" cy="58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141889" y="6463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3727530-17A8-421D-AF3C-9D76FECB9157}" type="datetime1">
              <a:rPr lang="en-US" smtClean="0"/>
              <a:t>1/4/2024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948150" y="6463866"/>
            <a:ext cx="83241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35406" y="6463866"/>
            <a:ext cx="725213" cy="36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5132F35-6B8F-4385-99AE-625910D8A1EB}" type="datetime1">
              <a:rPr lang="en-US" smtClean="0"/>
              <a:t>1/4/2024</a:t>
            </a:fld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09323B1-46F4-4DB2-97BF-65BB00B815BB}" type="datetime1">
              <a:rPr lang="en-US" smtClean="0"/>
              <a:t>1/4/2024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787E682-0BAA-4B1B-8E51-5123F48C8E5F}" type="datetime1">
              <a:rPr lang="en-US" smtClean="0"/>
              <a:t>1/4/2024</a:t>
            </a:fld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FB14578-7500-41D6-A073-5F69C680F917}" type="datetime1">
              <a:rPr lang="en-US" smtClean="0"/>
              <a:t>1/4/2024</a:t>
            </a:fld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755CF86-1581-40FD-B5AD-B612CFA926B3}" type="datetime1">
              <a:rPr lang="en-US" smtClean="0"/>
              <a:t>1/4/2024</a:t>
            </a:fld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E5DA9B3-F747-4B47-B31C-E18FFFEFFDCB}" type="datetime1">
              <a:rPr lang="en-US" smtClean="0"/>
              <a:t>1/4/2024</a:t>
            </a:fld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4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479685"/>
            <a:ext cx="10515600" cy="586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446290"/>
            <a:ext cx="8257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51C94C7-B4C8-4AF8-9290-01691125AD17}" type="datetime1">
              <a:rPr lang="en-US" smtClean="0"/>
              <a:t>1/4/2024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798819" y="6446290"/>
            <a:ext cx="89191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882858" y="6446290"/>
            <a:ext cx="4709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r"/>
            <a:r>
              <a:rPr lang="en-US" dirty="0"/>
              <a:t>DevOps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auro blog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1" y="1583453"/>
            <a:ext cx="10038551" cy="38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3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Defects vs Delayed Defects detection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evOps 2.0, wait what was 1.0?. It's been almost a decade since the… | by  Dev Shah | Noteworthy - The Journal Blo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2" y="603993"/>
            <a:ext cx="11386364" cy="57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7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63D1-EA07-4E5C-98F7-F678C7388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as a solution and Advantages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CFF26-2E6F-478D-BD7A-6B8E054A0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 descr="What is DevOps?">
            <a:extLst>
              <a:ext uri="{FF2B5EF4-FFF2-40B4-BE49-F238E27FC236}">
                <a16:creationId xmlns:a16="http://schemas.microsoft.com/office/drawing/2014/main" id="{7D59D3D4-06C7-49E9-AA2F-F49C16FDC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45" y="845127"/>
            <a:ext cx="952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7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Tools – Overview and Use case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3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ensures for working on the right version</a:t>
            </a:r>
          </a:p>
          <a:p>
            <a:r>
              <a:rPr lang="en-US" dirty="0"/>
              <a:t>Important for maintaining a single source of truth</a:t>
            </a:r>
          </a:p>
          <a:p>
            <a:endParaRPr lang="en-US" dirty="0"/>
          </a:p>
        </p:txBody>
      </p:sp>
      <p:pic>
        <p:nvPicPr>
          <p:cNvPr id="2050" name="Picture 2" descr="Source Code Management - Secure, Robust and Accessible - Subversion and Git  - Inflect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35" y="1822794"/>
            <a:ext cx="6779585" cy="453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Code </a:t>
            </a:r>
            <a:r>
              <a:rPr lang="en-US" dirty="0"/>
              <a:t>Management (SCM Tools)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Help to keep track of code</a:t>
            </a:r>
          </a:p>
          <a:p>
            <a:pPr lvl="0"/>
            <a:r>
              <a:rPr lang="en-US" dirty="0"/>
              <a:t>Complete history of changes.</a:t>
            </a:r>
          </a:p>
          <a:p>
            <a:endParaRPr lang="en-US" dirty="0"/>
          </a:p>
        </p:txBody>
      </p:sp>
      <p:pic>
        <p:nvPicPr>
          <p:cNvPr id="3074" name="Picture 2" descr="Best DevOps Tools | The Iron.io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41" y="1485900"/>
            <a:ext cx="6949779" cy="460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09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9218" name="Picture 2" descr="Agile Test Automation is Incomplete Without Continuous Integration | Kaizen  Tes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2" t="3682" r="9810" b="8659"/>
          <a:stretch/>
        </p:blipFill>
        <p:spPr bwMode="auto">
          <a:xfrm>
            <a:off x="2390645" y="683145"/>
            <a:ext cx="7421220" cy="56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972E8-5260-424F-A5EE-4BB99907694B}"/>
              </a:ext>
            </a:extLst>
          </p:cNvPr>
          <p:cNvSpPr txBox="1"/>
          <p:nvPr/>
        </p:nvSpPr>
        <p:spPr>
          <a:xfrm>
            <a:off x="2763981" y="810491"/>
            <a:ext cx="108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Push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BE5A29-F8CA-456C-BA87-8B6CA17C9AEA}"/>
              </a:ext>
            </a:extLst>
          </p:cNvPr>
          <p:cNvSpPr/>
          <p:nvPr/>
        </p:nvSpPr>
        <p:spPr>
          <a:xfrm>
            <a:off x="2763981" y="1194955"/>
            <a:ext cx="116378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276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 and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From nothing to &quot;Continuous Everything&quot; and from canonical Scrum to Kanban  with #NoEstim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8" y="1601840"/>
            <a:ext cx="10485826" cy="38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Static Code Analysis?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17030352"/>
              </p:ext>
            </p:extLst>
          </p:nvPr>
        </p:nvGraphicFramePr>
        <p:xfrm>
          <a:off x="141889" y="713942"/>
          <a:ext cx="11918731" cy="2652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Myths about static analysis. The third myth – dynamic analysis is better  than static analysis | How Not To Co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10" y="2881322"/>
            <a:ext cx="4779593" cy="35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Code Analysis Tool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62645621"/>
              </p:ext>
            </p:extLst>
          </p:nvPr>
        </p:nvGraphicFramePr>
        <p:xfrm>
          <a:off x="141889" y="1590261"/>
          <a:ext cx="11918731" cy="3867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82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F20390-CA44-4087-A8B2-1D76BF08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F5B319-E319-4E79-B435-CF7911BB8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DevOpsDays and the History of DevOps - NaradaCode">
            <a:extLst>
              <a:ext uri="{FF2B5EF4-FFF2-40B4-BE49-F238E27FC236}">
                <a16:creationId xmlns:a16="http://schemas.microsoft.com/office/drawing/2014/main" id="{D91EC87D-1F1E-41D0-A1FE-9DC92667B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2"/>
          <a:stretch/>
        </p:blipFill>
        <p:spPr bwMode="auto">
          <a:xfrm>
            <a:off x="723033" y="697197"/>
            <a:ext cx="10434206" cy="565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01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Artifacts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evOps use AWS S3 object storage as Jenkins back-end | LucidL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36" y="744314"/>
            <a:ext cx="6091051" cy="571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956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process for maintaining</a:t>
            </a:r>
          </a:p>
          <a:p>
            <a:pPr lvl="1"/>
            <a:r>
              <a:rPr lang="en-US" dirty="0"/>
              <a:t>Computer systems</a:t>
            </a:r>
          </a:p>
          <a:p>
            <a:pPr lvl="1"/>
            <a:r>
              <a:rPr lang="en-US" dirty="0"/>
              <a:t>Servers, and </a:t>
            </a:r>
          </a:p>
          <a:p>
            <a:pPr lvl="1"/>
            <a:r>
              <a:rPr lang="en-US" dirty="0"/>
              <a:t>Software in a desired, consistent state</a:t>
            </a:r>
          </a:p>
        </p:txBody>
      </p:sp>
    </p:spTree>
    <p:extLst>
      <p:ext uri="{BB962C8B-B14F-4D97-AF65-F5344CB8AC3E}">
        <p14:creationId xmlns:p14="http://schemas.microsoft.com/office/powerpoint/2010/main" val="321681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Configuration Management for Servers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03750060"/>
              </p:ext>
            </p:extLst>
          </p:nvPr>
        </p:nvGraphicFramePr>
        <p:xfrm>
          <a:off x="141889" y="1739063"/>
          <a:ext cx="11918731" cy="3570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9459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40" name="Picture 4" descr="Configuration Management Too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29023" r="9121" b="17045"/>
          <a:stretch/>
        </p:blipFill>
        <p:spPr bwMode="auto">
          <a:xfrm>
            <a:off x="384306" y="2064242"/>
            <a:ext cx="11349749" cy="29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53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33632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6600" dirty="0">
                <a:latin typeface="Bernard MT Condensed" panose="02050806060905020404" pitchFamily="18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8774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9150-5EFA-41FA-A993-183994AF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7851C-DA3D-409E-9058-6D180677A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History of #DevOps">
            <a:extLst>
              <a:ext uri="{FF2B5EF4-FFF2-40B4-BE49-F238E27FC236}">
                <a16:creationId xmlns:a16="http://schemas.microsoft.com/office/drawing/2014/main" id="{F713CDD2-1020-4C0B-835B-EA9B44F73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11242" r="768"/>
          <a:stretch/>
        </p:blipFill>
        <p:spPr bwMode="auto">
          <a:xfrm>
            <a:off x="141888" y="668698"/>
            <a:ext cx="11826437" cy="552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426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36662-FC61-4BF3-BD34-BA35B38D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Configuration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D96C2-EC87-4F7A-85CF-E4A1E1036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Process of maintaining systems, such as computer hardware and software, in a desired state</a:t>
            </a:r>
          </a:p>
          <a:p>
            <a:r>
              <a:rPr lang="en-GB" dirty="0"/>
              <a:t>Configuration Management (CM) is also a method of ensuring that systems perform in a manner consistent with expectations over time.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0013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C45F-2FCE-46DC-8F0C-FBB7CC09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Configuration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959F-5B7B-485D-B885-A613FC212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Reduces risk of unpredictable system failures</a:t>
            </a:r>
          </a:p>
          <a:p>
            <a:pPr lvl="1"/>
            <a:r>
              <a:rPr lang="en-GB" dirty="0"/>
              <a:t>because it offers perfect visibility and tracks every change made to test environments.</a:t>
            </a:r>
          </a:p>
          <a:p>
            <a:r>
              <a:rPr lang="en-GB" dirty="0"/>
              <a:t>Reduces costs</a:t>
            </a:r>
          </a:p>
          <a:p>
            <a:r>
              <a:rPr lang="en-GB" dirty="0"/>
              <a:t>Offers greater agility and better resolution of issues</a:t>
            </a:r>
          </a:p>
          <a:p>
            <a:r>
              <a:rPr lang="en-GB" dirty="0"/>
              <a:t>Implement faster restoration of services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35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What is DevOps, It's Working, Benefits, Tools in 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1" y="589089"/>
            <a:ext cx="10440318" cy="549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10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WHAT IS DEVOPS? - Near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" y="652667"/>
            <a:ext cx="10906772" cy="5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7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DevOps for legacy services – it'll never happen!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6" y="1142991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7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DevOps?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DevOps Automation | SevenMent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02" y="902667"/>
            <a:ext cx="6696075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287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3861</TotalTime>
  <Words>395</Words>
  <Application>Microsoft Office PowerPoint</Application>
  <PresentationFormat>Widescreen</PresentationFormat>
  <Paragraphs>62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Bernard MT Condensed</vt:lpstr>
      <vt:lpstr>Calibri</vt:lpstr>
      <vt:lpstr>Office Theme</vt:lpstr>
      <vt:lpstr>DevOps</vt:lpstr>
      <vt:lpstr>History</vt:lpstr>
      <vt:lpstr>History</vt:lpstr>
      <vt:lpstr>Configuration management</vt:lpstr>
      <vt:lpstr>Benefits of Configuration Management</vt:lpstr>
      <vt:lpstr>What and why of DevOps?</vt:lpstr>
      <vt:lpstr>What and why of DevOps?</vt:lpstr>
      <vt:lpstr>What and why of DevOps?</vt:lpstr>
      <vt:lpstr>What and why of DevOps?</vt:lpstr>
      <vt:lpstr>What and why of DevOps?</vt:lpstr>
      <vt:lpstr>Early Defects vs Delayed Defects detection</vt:lpstr>
      <vt:lpstr>DevOps as a solution and Advantages</vt:lpstr>
      <vt:lpstr>DevOps Tools – Overview and Use case</vt:lpstr>
      <vt:lpstr>Source control</vt:lpstr>
      <vt:lpstr>Source Code Management (SCM Tools)</vt:lpstr>
      <vt:lpstr>Continuous Integration</vt:lpstr>
      <vt:lpstr>Continuous Delivery and Deployment</vt:lpstr>
      <vt:lpstr>What Is Static Code Analysis?</vt:lpstr>
      <vt:lpstr>Static Code Analysis Tool</vt:lpstr>
      <vt:lpstr>Storage Artifacts</vt:lpstr>
      <vt:lpstr>Configuration Management</vt:lpstr>
      <vt:lpstr>Benefits of Configuration Management for Servers</vt:lpstr>
      <vt:lpstr>Configuration Management Tools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Containerization with Docker</dc:title>
  <dc:creator>Priya PC</dc:creator>
  <cp:lastModifiedBy>Atin Gupta</cp:lastModifiedBy>
  <cp:revision>269</cp:revision>
  <cp:lastPrinted>2020-02-27T09:52:21Z</cp:lastPrinted>
  <dcterms:modified xsi:type="dcterms:W3CDTF">2024-01-04T01:31:53Z</dcterms:modified>
</cp:coreProperties>
</file>